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278" r:id="rId6"/>
    <p:sldId id="349" r:id="rId7"/>
    <p:sldId id="350" r:id="rId8"/>
    <p:sldId id="334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Morley" initials="KM" lastIdx="15" clrIdx="0">
    <p:extLst>
      <p:ext uri="{19B8F6BF-5375-455C-9EA6-DF929625EA0E}">
        <p15:presenceInfo xmlns:p15="http://schemas.microsoft.com/office/powerpoint/2012/main" userId="5488a49e4d6ad78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BF79"/>
    <a:srgbClr val="81C45E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773B5F-A543-ECF5-DC44-0AFD5BBA8262}" v="55" dt="2023-06-22T16:36:03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1" autoAdjust="0"/>
    <p:restoredTop sz="57716" autoAdjust="0"/>
  </p:normalViewPr>
  <p:slideViewPr>
    <p:cSldViewPr snapToGrid="0">
      <p:cViewPr varScale="1">
        <p:scale>
          <a:sx n="61" d="100"/>
          <a:sy n="61" d="100"/>
        </p:scale>
        <p:origin x="2568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nt, Sharifah" userId="S::sgrant3@penguinrandomhouse.co.uk::ac3fa59a-fb0c-4c62-8650-e84c31ebf441" providerId="AD" clId="Web-{74773B5F-A543-ECF5-DC44-0AFD5BBA8262}"/>
    <pc:docChg chg="modSld">
      <pc:chgData name="Grant, Sharifah" userId="S::sgrant3@penguinrandomhouse.co.uk::ac3fa59a-fb0c-4c62-8650-e84c31ebf441" providerId="AD" clId="Web-{74773B5F-A543-ECF5-DC44-0AFD5BBA8262}" dt="2023-06-22T16:36:03.742" v="28" actId="14100"/>
      <pc:docMkLst>
        <pc:docMk/>
      </pc:docMkLst>
      <pc:sldChg chg="modSp">
        <pc:chgData name="Grant, Sharifah" userId="S::sgrant3@penguinrandomhouse.co.uk::ac3fa59a-fb0c-4c62-8650-e84c31ebf441" providerId="AD" clId="Web-{74773B5F-A543-ECF5-DC44-0AFD5BBA8262}" dt="2023-06-22T16:35:58.054" v="21" actId="20577"/>
        <pc:sldMkLst>
          <pc:docMk/>
          <pc:sldMk cId="2872542807" sldId="352"/>
        </pc:sldMkLst>
        <pc:spChg chg="mod">
          <ac:chgData name="Grant, Sharifah" userId="S::sgrant3@penguinrandomhouse.co.uk::ac3fa59a-fb0c-4c62-8650-e84c31ebf441" providerId="AD" clId="Web-{74773B5F-A543-ECF5-DC44-0AFD5BBA8262}" dt="2023-06-22T16:35:58.054" v="21" actId="20577"/>
          <ac:spMkLst>
            <pc:docMk/>
            <pc:sldMk cId="2872542807" sldId="352"/>
            <ac:spMk id="5" creationId="{62D9E9A3-3368-6DD2-9669-232795E1BD36}"/>
          </ac:spMkLst>
        </pc:spChg>
      </pc:sldChg>
      <pc:sldChg chg="modSp">
        <pc:chgData name="Grant, Sharifah" userId="S::sgrant3@penguinrandomhouse.co.uk::ac3fa59a-fb0c-4c62-8650-e84c31ebf441" providerId="AD" clId="Web-{74773B5F-A543-ECF5-DC44-0AFD5BBA8262}" dt="2023-06-22T16:36:03.742" v="28" actId="14100"/>
        <pc:sldMkLst>
          <pc:docMk/>
          <pc:sldMk cId="1338376704" sldId="357"/>
        </pc:sldMkLst>
        <pc:spChg chg="mod">
          <ac:chgData name="Grant, Sharifah" userId="S::sgrant3@penguinrandomhouse.co.uk::ac3fa59a-fb0c-4c62-8650-e84c31ebf441" providerId="AD" clId="Web-{74773B5F-A543-ECF5-DC44-0AFD5BBA8262}" dt="2023-06-22T16:36:03.742" v="28" actId="14100"/>
          <ac:spMkLst>
            <pc:docMk/>
            <pc:sldMk cId="1338376704" sldId="357"/>
            <ac:spMk id="5" creationId="{62D9E9A3-3368-6DD2-9669-232795E1BD36}"/>
          </ac:spMkLst>
        </pc:spChg>
      </pc:sldChg>
      <pc:sldChg chg="modSp">
        <pc:chgData name="Grant, Sharifah" userId="S::sgrant3@penguinrandomhouse.co.uk::ac3fa59a-fb0c-4c62-8650-e84c31ebf441" providerId="AD" clId="Web-{74773B5F-A543-ECF5-DC44-0AFD5BBA8262}" dt="2023-06-22T16:35:27.740" v="13" actId="20577"/>
        <pc:sldMkLst>
          <pc:docMk/>
          <pc:sldMk cId="2860238990" sldId="358"/>
        </pc:sldMkLst>
        <pc:spChg chg="mod">
          <ac:chgData name="Grant, Sharifah" userId="S::sgrant3@penguinrandomhouse.co.uk::ac3fa59a-fb0c-4c62-8650-e84c31ebf441" providerId="AD" clId="Web-{74773B5F-A543-ECF5-DC44-0AFD5BBA8262}" dt="2023-06-22T16:35:27.740" v="13" actId="20577"/>
          <ac:spMkLst>
            <pc:docMk/>
            <pc:sldMk cId="2860238990" sldId="358"/>
            <ac:spMk id="5" creationId="{62D9E9A3-3368-6DD2-9669-232795E1BD36}"/>
          </ac:spMkLst>
        </pc:spChg>
      </pc:sldChg>
      <pc:sldChg chg="modSp">
        <pc:chgData name="Grant, Sharifah" userId="S::sgrant3@penguinrandomhouse.co.uk::ac3fa59a-fb0c-4c62-8650-e84c31ebf441" providerId="AD" clId="Web-{74773B5F-A543-ECF5-DC44-0AFD5BBA8262}" dt="2023-06-22T16:35:22.021" v="12" actId="20577"/>
        <pc:sldMkLst>
          <pc:docMk/>
          <pc:sldMk cId="3113002921" sldId="359"/>
        </pc:sldMkLst>
        <pc:spChg chg="mod">
          <ac:chgData name="Grant, Sharifah" userId="S::sgrant3@penguinrandomhouse.co.uk::ac3fa59a-fb0c-4c62-8650-e84c31ebf441" providerId="AD" clId="Web-{74773B5F-A543-ECF5-DC44-0AFD5BBA8262}" dt="2023-06-22T16:35:22.021" v="12" actId="20577"/>
          <ac:spMkLst>
            <pc:docMk/>
            <pc:sldMk cId="3113002921" sldId="359"/>
            <ac:spMk id="5" creationId="{62D9E9A3-3368-6DD2-9669-232795E1BD3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Languages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3360416794181835"/>
          <c:y val="0.14714713956882733"/>
          <c:w val="0.39312176320821163"/>
          <c:h val="0.678728329935437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B1-5A41-80EA-DA95FF706F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B1-5A41-80EA-DA95FF706F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B1-5A41-80EA-DA95FF706F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DB1-5A41-80EA-DA95FF706F51}"/>
              </c:ext>
            </c:extLst>
          </c:dPt>
          <c:cat>
            <c:strRef>
              <c:f>Sheet1!$A$2:$A$5</c:f>
              <c:strCache>
                <c:ptCount val="4"/>
                <c:pt idx="0">
                  <c:v>English</c:v>
                </c:pt>
                <c:pt idx="1">
                  <c:v>French</c:v>
                </c:pt>
                <c:pt idx="2">
                  <c:v>Turkish</c:v>
                </c:pt>
                <c:pt idx="3">
                  <c:v>Japanese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B1-5A41-80EA-DA95FF706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46972E-8A84-49C0-AA87-C1FF714067A9}" type="doc">
      <dgm:prSet loTypeId="urn:microsoft.com/office/officeart/2005/8/layout/chevron1" loCatId="process" qsTypeId="urn:microsoft.com/office/officeart/2005/8/quickstyle/simple2" qsCatId="simple" csTypeId="urn:microsoft.com/office/officeart/2005/8/colors/accent4_1" csCatId="accent4" phldr="1"/>
      <dgm:spPr/>
    </dgm:pt>
    <dgm:pt modelId="{55B9EF32-AE7E-4B93-A9E6-D29F087E789E}">
      <dgm:prSet phldrT="[Text]" custT="1"/>
      <dgm:spPr/>
      <dgm:t>
        <a:bodyPr/>
        <a:lstStyle/>
        <a:p>
          <a:r>
            <a:rPr lang="en-GB" sz="1050" dirty="0">
              <a:latin typeface="Avenir Book" panose="02000503020000020003" pitchFamily="2" charset="0"/>
            </a:rPr>
            <a:t>Portuguese  </a:t>
          </a:r>
        </a:p>
        <a:p>
          <a:endParaRPr lang="en-GB" sz="1050" dirty="0">
            <a:latin typeface="Avenir Book" panose="02000503020000020003" pitchFamily="2" charset="0"/>
          </a:endParaRPr>
        </a:p>
        <a:p>
          <a:r>
            <a:rPr lang="en-GB" sz="1050" dirty="0" err="1">
              <a:latin typeface="Avenir Book" panose="02000503020000020003" pitchFamily="2" charset="0"/>
            </a:rPr>
            <a:t>Varanda</a:t>
          </a:r>
          <a:r>
            <a:rPr lang="en-GB" sz="1050" dirty="0">
              <a:latin typeface="Avenir Book" panose="02000503020000020003" pitchFamily="2" charset="0"/>
            </a:rPr>
            <a:t> = railing or balustrade</a:t>
          </a:r>
        </a:p>
      </dgm:t>
    </dgm:pt>
    <dgm:pt modelId="{16B777CF-3058-4AE4-AC6A-807B6647520A}" type="parTrans" cxnId="{1792E0A9-E5D6-47DC-8013-E107EB83EB15}">
      <dgm:prSet/>
      <dgm:spPr/>
      <dgm:t>
        <a:bodyPr/>
        <a:lstStyle/>
        <a:p>
          <a:endParaRPr lang="en-GB"/>
        </a:p>
      </dgm:t>
    </dgm:pt>
    <dgm:pt modelId="{AEEDD82E-9592-4D89-853B-1BAD22C8EA86}" type="sibTrans" cxnId="{1792E0A9-E5D6-47DC-8013-E107EB83EB15}">
      <dgm:prSet/>
      <dgm:spPr/>
      <dgm:t>
        <a:bodyPr/>
        <a:lstStyle/>
        <a:p>
          <a:endParaRPr lang="en-GB"/>
        </a:p>
      </dgm:t>
    </dgm:pt>
    <dgm:pt modelId="{DE87EF72-4DE5-42BA-92F1-BA6A7E2040A4}">
      <dgm:prSet phldrT="[Text]" custT="1"/>
      <dgm:spPr/>
      <dgm:t>
        <a:bodyPr/>
        <a:lstStyle/>
        <a:p>
          <a:r>
            <a:rPr lang="en-GB" sz="1050" dirty="0">
              <a:latin typeface="Avenir Book" panose="02000503020000020003" pitchFamily="2" charset="0"/>
            </a:rPr>
            <a:t>Hindi </a:t>
          </a:r>
        </a:p>
        <a:p>
          <a:r>
            <a:rPr lang="hi-IN" sz="1050" dirty="0">
              <a:latin typeface="Avenir Book" panose="02000503020000020003" pitchFamily="2" charset="0"/>
            </a:rPr>
            <a:t>बरामदा</a:t>
          </a:r>
          <a:endParaRPr lang="en-GB" sz="1050" dirty="0">
            <a:latin typeface="Avenir Book" panose="02000503020000020003" pitchFamily="2" charset="0"/>
          </a:endParaRPr>
        </a:p>
        <a:p>
          <a:r>
            <a:rPr lang="en-GB" sz="1050" dirty="0" err="1">
              <a:latin typeface="Avenir Book" panose="02000503020000020003" pitchFamily="2" charset="0"/>
            </a:rPr>
            <a:t>vəˈrandə</a:t>
          </a:r>
          <a:r>
            <a:rPr lang="en-GB" sz="1050" dirty="0">
              <a:latin typeface="Avenir Book" panose="02000503020000020003" pitchFamily="2" charset="0"/>
            </a:rPr>
            <a:t> </a:t>
          </a:r>
        </a:p>
        <a:p>
          <a:r>
            <a:rPr lang="en-GB" sz="1050" dirty="0">
              <a:latin typeface="Avenir Book" panose="02000503020000020003" pitchFamily="2" charset="0"/>
            </a:rPr>
            <a:t>Late 18</a:t>
          </a:r>
          <a:r>
            <a:rPr lang="en-GB" sz="1050" baseline="30000" dirty="0">
              <a:latin typeface="Avenir Book" panose="02000503020000020003" pitchFamily="2" charset="0"/>
            </a:rPr>
            <a:t>th</a:t>
          </a:r>
          <a:r>
            <a:rPr lang="en-GB" sz="1050" dirty="0">
              <a:latin typeface="Avenir Book" panose="02000503020000020003" pitchFamily="2" charset="0"/>
            </a:rPr>
            <a:t> century </a:t>
          </a:r>
        </a:p>
      </dgm:t>
    </dgm:pt>
    <dgm:pt modelId="{29E2FD2C-7B68-4D16-8263-4A170217EFB4}" type="parTrans" cxnId="{ED56A369-F1CE-4B26-858B-5EF07FE63601}">
      <dgm:prSet/>
      <dgm:spPr/>
      <dgm:t>
        <a:bodyPr/>
        <a:lstStyle/>
        <a:p>
          <a:endParaRPr lang="en-GB"/>
        </a:p>
      </dgm:t>
    </dgm:pt>
    <dgm:pt modelId="{561FDFC9-E89F-418C-A39F-23A99A79A094}" type="sibTrans" cxnId="{ED56A369-F1CE-4B26-858B-5EF07FE63601}">
      <dgm:prSet/>
      <dgm:spPr/>
      <dgm:t>
        <a:bodyPr/>
        <a:lstStyle/>
        <a:p>
          <a:endParaRPr lang="en-GB"/>
        </a:p>
      </dgm:t>
    </dgm:pt>
    <dgm:pt modelId="{07793DEF-5180-4D07-92CB-AAB850D5D62E}">
      <dgm:prSet phldrT="[Text]" custT="1"/>
      <dgm:spPr/>
      <dgm:t>
        <a:bodyPr/>
        <a:lstStyle/>
        <a:p>
          <a:r>
            <a:rPr lang="en-GB" sz="1000" dirty="0">
              <a:latin typeface="Avenir Book" panose="02000503020000020003" pitchFamily="2" charset="0"/>
            </a:rPr>
            <a:t>Modern English </a:t>
          </a:r>
        </a:p>
        <a:p>
          <a:endParaRPr lang="en-GB" sz="1000" dirty="0">
            <a:latin typeface="Avenir Book" panose="02000503020000020003" pitchFamily="2" charset="0"/>
          </a:endParaRPr>
        </a:p>
        <a:p>
          <a:r>
            <a:rPr lang="en-GB" sz="1000" dirty="0">
              <a:latin typeface="Avenir Book" panose="02000503020000020003" pitchFamily="2" charset="0"/>
            </a:rPr>
            <a:t>Veranda = </a:t>
          </a:r>
        </a:p>
        <a:p>
          <a:r>
            <a:rPr lang="en-GB" sz="1000" dirty="0">
              <a:latin typeface="Avenir Book" panose="02000503020000020003" pitchFamily="2" charset="0"/>
            </a:rPr>
            <a:t>Porch outside a building</a:t>
          </a:r>
        </a:p>
      </dgm:t>
    </dgm:pt>
    <dgm:pt modelId="{98BDB4D3-5F45-49CE-A85D-B6144FCB0792}" type="parTrans" cxnId="{48861EB3-D7B4-45E4-9A96-1A421D69C6C8}">
      <dgm:prSet/>
      <dgm:spPr/>
      <dgm:t>
        <a:bodyPr/>
        <a:lstStyle/>
        <a:p>
          <a:endParaRPr lang="en-GB"/>
        </a:p>
      </dgm:t>
    </dgm:pt>
    <dgm:pt modelId="{A12A6BC0-968F-4283-A78B-66517345D32D}" type="sibTrans" cxnId="{48861EB3-D7B4-45E4-9A96-1A421D69C6C8}">
      <dgm:prSet/>
      <dgm:spPr/>
      <dgm:t>
        <a:bodyPr/>
        <a:lstStyle/>
        <a:p>
          <a:endParaRPr lang="en-GB"/>
        </a:p>
      </dgm:t>
    </dgm:pt>
    <dgm:pt modelId="{A2AA2DE1-65E8-4607-B765-036934653A1D}" type="pres">
      <dgm:prSet presAssocID="{5D46972E-8A84-49C0-AA87-C1FF714067A9}" presName="Name0" presStyleCnt="0">
        <dgm:presLayoutVars>
          <dgm:dir/>
          <dgm:animLvl val="lvl"/>
          <dgm:resizeHandles val="exact"/>
        </dgm:presLayoutVars>
      </dgm:prSet>
      <dgm:spPr/>
    </dgm:pt>
    <dgm:pt modelId="{2B66B1D5-8A41-4718-83BB-22AEB6C649D5}" type="pres">
      <dgm:prSet presAssocID="{55B9EF32-AE7E-4B93-A9E6-D29F087E789E}" presName="parTxOnly" presStyleLbl="node1" presStyleIdx="0" presStyleCnt="3" custScaleY="157572">
        <dgm:presLayoutVars>
          <dgm:chMax val="0"/>
          <dgm:chPref val="0"/>
          <dgm:bulletEnabled val="1"/>
        </dgm:presLayoutVars>
      </dgm:prSet>
      <dgm:spPr/>
    </dgm:pt>
    <dgm:pt modelId="{8D3E9A14-B786-494C-88BF-03FDA137FC6B}" type="pres">
      <dgm:prSet presAssocID="{AEEDD82E-9592-4D89-853B-1BAD22C8EA86}" presName="parTxOnlySpace" presStyleCnt="0"/>
      <dgm:spPr/>
    </dgm:pt>
    <dgm:pt modelId="{400CE1B7-C6C0-4F63-9A31-8448E34B57CB}" type="pres">
      <dgm:prSet presAssocID="{DE87EF72-4DE5-42BA-92F1-BA6A7E2040A4}" presName="parTxOnly" presStyleLbl="node1" presStyleIdx="1" presStyleCnt="3" custScaleY="157572">
        <dgm:presLayoutVars>
          <dgm:chMax val="0"/>
          <dgm:chPref val="0"/>
          <dgm:bulletEnabled val="1"/>
        </dgm:presLayoutVars>
      </dgm:prSet>
      <dgm:spPr/>
    </dgm:pt>
    <dgm:pt modelId="{7844F505-E16C-42CA-852B-3BE1909F43A4}" type="pres">
      <dgm:prSet presAssocID="{561FDFC9-E89F-418C-A39F-23A99A79A094}" presName="parTxOnlySpace" presStyleCnt="0"/>
      <dgm:spPr/>
    </dgm:pt>
    <dgm:pt modelId="{2FDCA18D-EBD4-49F9-8B6D-88C5A99A4973}" type="pres">
      <dgm:prSet presAssocID="{07793DEF-5180-4D07-92CB-AAB850D5D62E}" presName="parTxOnly" presStyleLbl="node1" presStyleIdx="2" presStyleCnt="3" custScaleY="166200" custLinFactNeighborX="-20435" custLinFactNeighborY="4314">
        <dgm:presLayoutVars>
          <dgm:chMax val="0"/>
          <dgm:chPref val="0"/>
          <dgm:bulletEnabled val="1"/>
        </dgm:presLayoutVars>
      </dgm:prSet>
      <dgm:spPr/>
    </dgm:pt>
  </dgm:ptLst>
  <dgm:cxnLst>
    <dgm:cxn modelId="{02862507-B7D3-453A-9567-4C80D54F5F50}" type="presOf" srcId="{55B9EF32-AE7E-4B93-A9E6-D29F087E789E}" destId="{2B66B1D5-8A41-4718-83BB-22AEB6C649D5}" srcOrd="0" destOrd="0" presId="urn:microsoft.com/office/officeart/2005/8/layout/chevron1"/>
    <dgm:cxn modelId="{ED56A369-F1CE-4B26-858B-5EF07FE63601}" srcId="{5D46972E-8A84-49C0-AA87-C1FF714067A9}" destId="{DE87EF72-4DE5-42BA-92F1-BA6A7E2040A4}" srcOrd="1" destOrd="0" parTransId="{29E2FD2C-7B68-4D16-8263-4A170217EFB4}" sibTransId="{561FDFC9-E89F-418C-A39F-23A99A79A094}"/>
    <dgm:cxn modelId="{7007CF8B-589A-4C0E-BAB6-760127945499}" type="presOf" srcId="{07793DEF-5180-4D07-92CB-AAB850D5D62E}" destId="{2FDCA18D-EBD4-49F9-8B6D-88C5A99A4973}" srcOrd="0" destOrd="0" presId="urn:microsoft.com/office/officeart/2005/8/layout/chevron1"/>
    <dgm:cxn modelId="{1792E0A9-E5D6-47DC-8013-E107EB83EB15}" srcId="{5D46972E-8A84-49C0-AA87-C1FF714067A9}" destId="{55B9EF32-AE7E-4B93-A9E6-D29F087E789E}" srcOrd="0" destOrd="0" parTransId="{16B777CF-3058-4AE4-AC6A-807B6647520A}" sibTransId="{AEEDD82E-9592-4D89-853B-1BAD22C8EA86}"/>
    <dgm:cxn modelId="{48861EB3-D7B4-45E4-9A96-1A421D69C6C8}" srcId="{5D46972E-8A84-49C0-AA87-C1FF714067A9}" destId="{07793DEF-5180-4D07-92CB-AAB850D5D62E}" srcOrd="2" destOrd="0" parTransId="{98BDB4D3-5F45-49CE-A85D-B6144FCB0792}" sibTransId="{A12A6BC0-968F-4283-A78B-66517345D32D}"/>
    <dgm:cxn modelId="{BFDE41B9-E629-47A2-B37D-3FA4D5E68DA6}" type="presOf" srcId="{DE87EF72-4DE5-42BA-92F1-BA6A7E2040A4}" destId="{400CE1B7-C6C0-4F63-9A31-8448E34B57CB}" srcOrd="0" destOrd="0" presId="urn:microsoft.com/office/officeart/2005/8/layout/chevron1"/>
    <dgm:cxn modelId="{3FA099F9-C8D9-44A4-BF33-6B0AB47FC4D6}" type="presOf" srcId="{5D46972E-8A84-49C0-AA87-C1FF714067A9}" destId="{A2AA2DE1-65E8-4607-B765-036934653A1D}" srcOrd="0" destOrd="0" presId="urn:microsoft.com/office/officeart/2005/8/layout/chevron1"/>
    <dgm:cxn modelId="{68288EC3-7A2D-45FA-A543-1D5742BF7A3A}" type="presParOf" srcId="{A2AA2DE1-65E8-4607-B765-036934653A1D}" destId="{2B66B1D5-8A41-4718-83BB-22AEB6C649D5}" srcOrd="0" destOrd="0" presId="urn:microsoft.com/office/officeart/2005/8/layout/chevron1"/>
    <dgm:cxn modelId="{131E516C-29C1-4282-BA0F-67AD7032869B}" type="presParOf" srcId="{A2AA2DE1-65E8-4607-B765-036934653A1D}" destId="{8D3E9A14-B786-494C-88BF-03FDA137FC6B}" srcOrd="1" destOrd="0" presId="urn:microsoft.com/office/officeart/2005/8/layout/chevron1"/>
    <dgm:cxn modelId="{2397BF9E-28C4-4B23-94C2-551D4F9B5B0B}" type="presParOf" srcId="{A2AA2DE1-65E8-4607-B765-036934653A1D}" destId="{400CE1B7-C6C0-4F63-9A31-8448E34B57CB}" srcOrd="2" destOrd="0" presId="urn:microsoft.com/office/officeart/2005/8/layout/chevron1"/>
    <dgm:cxn modelId="{18FEA0AE-99E2-4518-B7D6-B42F8E26FFEE}" type="presParOf" srcId="{A2AA2DE1-65E8-4607-B765-036934653A1D}" destId="{7844F505-E16C-42CA-852B-3BE1909F43A4}" srcOrd="3" destOrd="0" presId="urn:microsoft.com/office/officeart/2005/8/layout/chevron1"/>
    <dgm:cxn modelId="{9AA74953-9B3A-417C-9B84-80A550CFF606}" type="presParOf" srcId="{A2AA2DE1-65E8-4607-B765-036934653A1D}" destId="{2FDCA18D-EBD4-49F9-8B6D-88C5A99A497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46972E-8A84-49C0-AA87-C1FF714067A9}" type="doc">
      <dgm:prSet loTypeId="urn:microsoft.com/office/officeart/2005/8/layout/chevron1" loCatId="process" qsTypeId="urn:microsoft.com/office/officeart/2005/8/quickstyle/simple1" qsCatId="simple" csTypeId="urn:microsoft.com/office/officeart/2005/8/colors/accent4_1" csCatId="accent4" phldr="1"/>
      <dgm:spPr/>
    </dgm:pt>
    <dgm:pt modelId="{DE87EF72-4DE5-42BA-92F1-BA6A7E2040A4}">
      <dgm:prSet phldrT="[Text]"/>
      <dgm:spPr/>
      <dgm:t>
        <a:bodyPr/>
        <a:lstStyle/>
        <a:p>
          <a:r>
            <a:rPr lang="en-GB" dirty="0"/>
            <a:t>Hindi  </a:t>
          </a:r>
        </a:p>
        <a:p>
          <a:r>
            <a:rPr lang="hi-IN" dirty="0"/>
            <a:t>बंगला</a:t>
          </a:r>
          <a:r>
            <a:rPr lang="en-GB" dirty="0"/>
            <a:t> </a:t>
          </a:r>
        </a:p>
        <a:p>
          <a:r>
            <a:rPr lang="en-US" b="0" i="0" dirty="0"/>
            <a:t>Late 17th century: from Hindi </a:t>
          </a:r>
          <a:r>
            <a:rPr lang="en-US" b="0" i="1" dirty="0" err="1"/>
            <a:t>baṅglā</a:t>
          </a:r>
          <a:r>
            <a:rPr lang="en-US" b="0" i="0" dirty="0"/>
            <a:t> ‘belonging to Bengal’, from a type of cottage built for early European settlers in Bengal.</a:t>
          </a:r>
          <a:endParaRPr lang="en-GB" dirty="0"/>
        </a:p>
      </dgm:t>
    </dgm:pt>
    <dgm:pt modelId="{29E2FD2C-7B68-4D16-8263-4A170217EFB4}" type="parTrans" cxnId="{ED56A369-F1CE-4B26-858B-5EF07FE63601}">
      <dgm:prSet/>
      <dgm:spPr/>
      <dgm:t>
        <a:bodyPr/>
        <a:lstStyle/>
        <a:p>
          <a:endParaRPr lang="en-GB"/>
        </a:p>
      </dgm:t>
    </dgm:pt>
    <dgm:pt modelId="{561FDFC9-E89F-418C-A39F-23A99A79A094}" type="sibTrans" cxnId="{ED56A369-F1CE-4B26-858B-5EF07FE63601}">
      <dgm:prSet/>
      <dgm:spPr/>
      <dgm:t>
        <a:bodyPr/>
        <a:lstStyle/>
        <a:p>
          <a:endParaRPr lang="en-GB"/>
        </a:p>
      </dgm:t>
    </dgm:pt>
    <dgm:pt modelId="{07793DEF-5180-4D07-92CB-AAB850D5D62E}">
      <dgm:prSet phldrT="[Text]"/>
      <dgm:spPr/>
      <dgm:t>
        <a:bodyPr/>
        <a:lstStyle/>
        <a:p>
          <a:r>
            <a:rPr lang="en-GB" dirty="0"/>
            <a:t>Modern English </a:t>
          </a:r>
        </a:p>
        <a:p>
          <a:endParaRPr lang="en-GB" dirty="0"/>
        </a:p>
        <a:p>
          <a:r>
            <a:rPr lang="en-GB" dirty="0"/>
            <a:t>A low storey building with one floor </a:t>
          </a:r>
        </a:p>
      </dgm:t>
    </dgm:pt>
    <dgm:pt modelId="{98BDB4D3-5F45-49CE-A85D-B6144FCB0792}" type="parTrans" cxnId="{48861EB3-D7B4-45E4-9A96-1A421D69C6C8}">
      <dgm:prSet/>
      <dgm:spPr/>
      <dgm:t>
        <a:bodyPr/>
        <a:lstStyle/>
        <a:p>
          <a:endParaRPr lang="en-GB"/>
        </a:p>
      </dgm:t>
    </dgm:pt>
    <dgm:pt modelId="{A12A6BC0-968F-4283-A78B-66517345D32D}" type="sibTrans" cxnId="{48861EB3-D7B4-45E4-9A96-1A421D69C6C8}">
      <dgm:prSet/>
      <dgm:spPr/>
      <dgm:t>
        <a:bodyPr/>
        <a:lstStyle/>
        <a:p>
          <a:endParaRPr lang="en-GB"/>
        </a:p>
      </dgm:t>
    </dgm:pt>
    <dgm:pt modelId="{A2AA2DE1-65E8-4607-B765-036934653A1D}" type="pres">
      <dgm:prSet presAssocID="{5D46972E-8A84-49C0-AA87-C1FF714067A9}" presName="Name0" presStyleCnt="0">
        <dgm:presLayoutVars>
          <dgm:dir/>
          <dgm:animLvl val="lvl"/>
          <dgm:resizeHandles val="exact"/>
        </dgm:presLayoutVars>
      </dgm:prSet>
      <dgm:spPr/>
    </dgm:pt>
    <dgm:pt modelId="{400CE1B7-C6C0-4F63-9A31-8448E34B57CB}" type="pres">
      <dgm:prSet presAssocID="{DE87EF72-4DE5-42BA-92F1-BA6A7E2040A4}" presName="parTxOnly" presStyleLbl="node1" presStyleIdx="0" presStyleCnt="2" custLinFactNeighborX="-2545">
        <dgm:presLayoutVars>
          <dgm:chMax val="0"/>
          <dgm:chPref val="0"/>
          <dgm:bulletEnabled val="1"/>
        </dgm:presLayoutVars>
      </dgm:prSet>
      <dgm:spPr/>
    </dgm:pt>
    <dgm:pt modelId="{7844F505-E16C-42CA-852B-3BE1909F43A4}" type="pres">
      <dgm:prSet presAssocID="{561FDFC9-E89F-418C-A39F-23A99A79A094}" presName="parTxOnlySpace" presStyleCnt="0"/>
      <dgm:spPr/>
    </dgm:pt>
    <dgm:pt modelId="{2FDCA18D-EBD4-49F9-8B6D-88C5A99A4973}" type="pres">
      <dgm:prSet presAssocID="{07793DEF-5180-4D07-92CB-AAB850D5D62E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ED56A369-F1CE-4B26-858B-5EF07FE63601}" srcId="{5D46972E-8A84-49C0-AA87-C1FF714067A9}" destId="{DE87EF72-4DE5-42BA-92F1-BA6A7E2040A4}" srcOrd="0" destOrd="0" parTransId="{29E2FD2C-7B68-4D16-8263-4A170217EFB4}" sibTransId="{561FDFC9-E89F-418C-A39F-23A99A79A094}"/>
    <dgm:cxn modelId="{7007CF8B-589A-4C0E-BAB6-760127945499}" type="presOf" srcId="{07793DEF-5180-4D07-92CB-AAB850D5D62E}" destId="{2FDCA18D-EBD4-49F9-8B6D-88C5A99A4973}" srcOrd="0" destOrd="0" presId="urn:microsoft.com/office/officeart/2005/8/layout/chevron1"/>
    <dgm:cxn modelId="{48861EB3-D7B4-45E4-9A96-1A421D69C6C8}" srcId="{5D46972E-8A84-49C0-AA87-C1FF714067A9}" destId="{07793DEF-5180-4D07-92CB-AAB850D5D62E}" srcOrd="1" destOrd="0" parTransId="{98BDB4D3-5F45-49CE-A85D-B6144FCB0792}" sibTransId="{A12A6BC0-968F-4283-A78B-66517345D32D}"/>
    <dgm:cxn modelId="{BFDE41B9-E629-47A2-B37D-3FA4D5E68DA6}" type="presOf" srcId="{DE87EF72-4DE5-42BA-92F1-BA6A7E2040A4}" destId="{400CE1B7-C6C0-4F63-9A31-8448E34B57CB}" srcOrd="0" destOrd="0" presId="urn:microsoft.com/office/officeart/2005/8/layout/chevron1"/>
    <dgm:cxn modelId="{3FA099F9-C8D9-44A4-BF33-6B0AB47FC4D6}" type="presOf" srcId="{5D46972E-8A84-49C0-AA87-C1FF714067A9}" destId="{A2AA2DE1-65E8-4607-B765-036934653A1D}" srcOrd="0" destOrd="0" presId="urn:microsoft.com/office/officeart/2005/8/layout/chevron1"/>
    <dgm:cxn modelId="{2397BF9E-28C4-4B23-94C2-551D4F9B5B0B}" type="presParOf" srcId="{A2AA2DE1-65E8-4607-B765-036934653A1D}" destId="{400CE1B7-C6C0-4F63-9A31-8448E34B57CB}" srcOrd="0" destOrd="0" presId="urn:microsoft.com/office/officeart/2005/8/layout/chevron1"/>
    <dgm:cxn modelId="{18FEA0AE-99E2-4518-B7D6-B42F8E26FFEE}" type="presParOf" srcId="{A2AA2DE1-65E8-4607-B765-036934653A1D}" destId="{7844F505-E16C-42CA-852B-3BE1909F43A4}" srcOrd="1" destOrd="0" presId="urn:microsoft.com/office/officeart/2005/8/layout/chevron1"/>
    <dgm:cxn modelId="{9AA74953-9B3A-417C-9B84-80A550CFF606}" type="presParOf" srcId="{A2AA2DE1-65E8-4607-B765-036934653A1D}" destId="{2FDCA18D-EBD4-49F9-8B6D-88C5A99A4973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6B1D5-8A41-4718-83BB-22AEB6C649D5}">
      <dsp:nvSpPr>
        <dsp:cNvPr id="0" name=""/>
        <dsp:cNvSpPr/>
      </dsp:nvSpPr>
      <dsp:spPr>
        <a:xfrm>
          <a:off x="1669" y="1147514"/>
          <a:ext cx="2033492" cy="128168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>
              <a:latin typeface="Avenir Book" panose="02000503020000020003" pitchFamily="2" charset="0"/>
            </a:rPr>
            <a:t>Portuguese 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50" kern="1200" dirty="0">
            <a:latin typeface="Avenir Book" panose="02000503020000020003" pitchFamily="2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 err="1">
              <a:latin typeface="Avenir Book" panose="02000503020000020003" pitchFamily="2" charset="0"/>
            </a:rPr>
            <a:t>Varanda</a:t>
          </a:r>
          <a:r>
            <a:rPr lang="en-GB" sz="1050" kern="1200" dirty="0">
              <a:latin typeface="Avenir Book" panose="02000503020000020003" pitchFamily="2" charset="0"/>
            </a:rPr>
            <a:t> = railing or balustrade</a:t>
          </a:r>
        </a:p>
      </dsp:txBody>
      <dsp:txXfrm>
        <a:off x="642512" y="1147514"/>
        <a:ext cx="751806" cy="1281686"/>
      </dsp:txXfrm>
    </dsp:sp>
    <dsp:sp modelId="{400CE1B7-C6C0-4F63-9A31-8448E34B57CB}">
      <dsp:nvSpPr>
        <dsp:cNvPr id="0" name=""/>
        <dsp:cNvSpPr/>
      </dsp:nvSpPr>
      <dsp:spPr>
        <a:xfrm>
          <a:off x="1831812" y="1147514"/>
          <a:ext cx="2033492" cy="128168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>
              <a:latin typeface="Avenir Book" panose="02000503020000020003" pitchFamily="2" charset="0"/>
            </a:rPr>
            <a:t>Hindi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i-IN" sz="1050" kern="1200" dirty="0">
              <a:latin typeface="Avenir Book" panose="02000503020000020003" pitchFamily="2" charset="0"/>
            </a:rPr>
            <a:t>बरामदा</a:t>
          </a:r>
          <a:endParaRPr lang="en-GB" sz="1050" kern="1200" dirty="0">
            <a:latin typeface="Avenir Book" panose="02000503020000020003" pitchFamily="2" charset="0"/>
          </a:endParaRP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 err="1">
              <a:latin typeface="Avenir Book" panose="02000503020000020003" pitchFamily="2" charset="0"/>
            </a:rPr>
            <a:t>vəˈrandə</a:t>
          </a:r>
          <a:r>
            <a:rPr lang="en-GB" sz="1050" kern="1200" dirty="0">
              <a:latin typeface="Avenir Book" panose="02000503020000020003" pitchFamily="2" charset="0"/>
            </a:rPr>
            <a:t>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 dirty="0">
              <a:latin typeface="Avenir Book" panose="02000503020000020003" pitchFamily="2" charset="0"/>
            </a:rPr>
            <a:t>Late 18</a:t>
          </a:r>
          <a:r>
            <a:rPr lang="en-GB" sz="1050" kern="1200" baseline="30000" dirty="0">
              <a:latin typeface="Avenir Book" panose="02000503020000020003" pitchFamily="2" charset="0"/>
            </a:rPr>
            <a:t>th</a:t>
          </a:r>
          <a:r>
            <a:rPr lang="en-GB" sz="1050" kern="1200" dirty="0">
              <a:latin typeface="Avenir Book" panose="02000503020000020003" pitchFamily="2" charset="0"/>
            </a:rPr>
            <a:t> century </a:t>
          </a:r>
        </a:p>
      </dsp:txBody>
      <dsp:txXfrm>
        <a:off x="2472655" y="1147514"/>
        <a:ext cx="751806" cy="1281686"/>
      </dsp:txXfrm>
    </dsp:sp>
    <dsp:sp modelId="{2FDCA18D-EBD4-49F9-8B6D-88C5A99A4973}">
      <dsp:nvSpPr>
        <dsp:cNvPr id="0" name=""/>
        <dsp:cNvSpPr/>
      </dsp:nvSpPr>
      <dsp:spPr>
        <a:xfrm>
          <a:off x="3620401" y="1147514"/>
          <a:ext cx="2033492" cy="1351866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Avenir Book" panose="02000503020000020003" pitchFamily="2" charset="0"/>
            </a:rPr>
            <a:t>Modern English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dirty="0">
            <a:latin typeface="Avenir Book" panose="02000503020000020003" pitchFamily="2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Avenir Book" panose="02000503020000020003" pitchFamily="2" charset="0"/>
            </a:rPr>
            <a:t>Veranda =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>
              <a:latin typeface="Avenir Book" panose="02000503020000020003" pitchFamily="2" charset="0"/>
            </a:rPr>
            <a:t>Porch outside a building</a:t>
          </a:r>
        </a:p>
      </dsp:txBody>
      <dsp:txXfrm>
        <a:off x="4296334" y="1147514"/>
        <a:ext cx="681626" cy="13518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CE1B7-C6C0-4F63-9A31-8448E34B57CB}">
      <dsp:nvSpPr>
        <dsp:cNvPr id="0" name=""/>
        <dsp:cNvSpPr/>
      </dsp:nvSpPr>
      <dsp:spPr>
        <a:xfrm>
          <a:off x="0" y="79490"/>
          <a:ext cx="3061739" cy="122469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Hindi 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i-IN" sz="1000" kern="1200" dirty="0"/>
            <a:t>बंगला</a:t>
          </a:r>
          <a:r>
            <a:rPr lang="en-GB" sz="1000" kern="1200" dirty="0"/>
            <a:t>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Late 17th century: from Hindi </a:t>
          </a:r>
          <a:r>
            <a:rPr lang="en-US" sz="1000" b="0" i="1" kern="1200" dirty="0" err="1"/>
            <a:t>baṅglā</a:t>
          </a:r>
          <a:r>
            <a:rPr lang="en-US" sz="1000" b="0" i="0" kern="1200" dirty="0"/>
            <a:t> ‘belonging to Bengal’, from a type of cottage built for early European settlers in Bengal.</a:t>
          </a:r>
          <a:endParaRPr lang="en-GB" sz="1000" kern="1200" dirty="0"/>
        </a:p>
      </dsp:txBody>
      <dsp:txXfrm>
        <a:off x="612348" y="79490"/>
        <a:ext cx="1837044" cy="1224695"/>
      </dsp:txXfrm>
    </dsp:sp>
    <dsp:sp modelId="{2FDCA18D-EBD4-49F9-8B6D-88C5A99A4973}">
      <dsp:nvSpPr>
        <dsp:cNvPr id="0" name=""/>
        <dsp:cNvSpPr/>
      </dsp:nvSpPr>
      <dsp:spPr>
        <a:xfrm>
          <a:off x="2760687" y="79490"/>
          <a:ext cx="3061739" cy="122469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Modern English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/>
            <a:t>A low storey building with one floor </a:t>
          </a:r>
        </a:p>
      </dsp:txBody>
      <dsp:txXfrm>
        <a:off x="3373035" y="79490"/>
        <a:ext cx="1837044" cy="12246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43ADD-15A6-4716-8E1D-C7D40A592627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4683E-3BDD-40D3-ADCC-BA902D4C57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06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787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536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347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168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56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28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04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027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089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737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340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179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02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5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E4683E-3BDD-40D3-ADCC-BA902D4C57A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41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BBF1-0218-4BDC-BFBB-151F4DD5F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D91471-BCF8-4A14-A8F6-4D7BBDDAE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DA425-A1EE-46E6-B9BC-667F10ED2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E094-44BE-4C2F-AAAE-9051BC6F4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B4CF8-E688-4A65-82F0-CAFC4BB3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58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AEE88-3F4C-4BFC-9B40-ABC1E074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B82280-5AAF-4D56-AF4C-6DDF639F5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5B212-2BD4-4E99-BB4C-284A8039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DA323-1BC7-4CFD-8878-820A7A15B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35722-1ACE-4A96-81BE-9854DAD4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36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5C88E3-25EA-4B13-B84D-9EEAD440D0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99489A-B927-4BC4-B26A-29807B69D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1BD0B-2B78-4DA0-80AF-B64D05C36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2ADAE-9856-4EC2-91E9-15C628C0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98667-037F-4758-9ACB-413026C3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44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06104-A5C8-4ABA-81F1-8EA220B4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B74F6-AF97-485B-9D8E-F43FD787B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4D9C6-E4C7-414F-80DE-79CD6A71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7F5B4-1B94-424D-A25A-688B3946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09F5D-F840-429A-B189-511C956D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810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9AF9E-9BD3-45C7-9677-B13AFA17E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4C0B8-0F75-474D-915D-BD99C9322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EB089-AAF8-4C73-A274-16DC316C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1E8BC-E37D-4F57-8F03-1121083E7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9D60C-9E36-4246-88CE-974C9734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47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C155F-FC10-4763-9526-9ECB3D88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1CCFC-6666-4C8E-97AD-4C9A1AF82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7F92-E3DC-4E9B-8501-0BD5CABF4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67262-5102-4D8C-B994-7A00D90E3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AA431-2590-4937-8F4B-857711AAD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F6440D-4BE7-48DF-BFBE-20B42540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19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C3B0-7D6B-4BCB-A609-D9F085654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AE836-1881-4191-99CC-9A0375354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D21D2-DB9A-41E4-9F85-CD1966479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67C73-8C2C-4853-9D88-915065F4E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EE783-ADAA-43D7-94E7-473EDB7D76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82ABDC-07C8-408B-8E46-03E878BA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4FBFAA-AE3A-409B-B9BF-D0E0FD5E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796130-22CB-45BB-B5AA-A283CC8B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65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AC07E-FACB-4AD4-9EB3-EC141ABB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D63CB-8E3D-4F34-81C9-EEB41F43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A6E91-CA17-409A-B1D2-C96AEF80D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6603B7-B257-425A-AD80-99B98736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03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3457A-FDC9-4CF6-AB38-CDEB07C20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9D533-BC23-4E1E-8B33-821C0E77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2AF4A-3BA6-4F54-8D46-FF5E5FD2C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753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C9E0-B31B-4E47-B057-A70F1C85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FC165-3CEB-43A8-9C09-2719D6FEA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3268AF-7F78-4CF7-AD39-072AB8702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B1497-A86E-46E4-8DF8-2FEDB46B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12A6F2-8175-49C2-889A-4B1EF18D6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54907-021E-4289-A0BC-2BD474639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12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C3DCE-7D30-4795-B0DB-DC8A9FDB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52077B-9A65-4763-9FCF-99B3338C3E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CC532-0620-4DD7-B082-48F120059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658CF-FF08-430E-9C60-FAE07911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F76F9-85A9-4245-AFC3-29F0F1373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9F7C4-2F0F-454E-8C9A-7B21C0B7A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9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71662-FA8E-4355-930F-D5B929BEE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F537A-CF38-45CC-832B-C7C235164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08450-068C-44F7-9329-1CA3AE550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F9965-D76F-4C3A-9D67-3D8CA802F635}" type="datetimeFigureOut">
              <a:rPr lang="en-GB" smtClean="0"/>
              <a:t>28/06/2023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58F2A-5DFE-4F2B-B69F-0D562ED3B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FA389-C515-455E-9638-5F6D806BA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96F9-4D6C-4202-AD0A-05E1B85109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93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6.pn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AC2513-BAD8-327E-2C02-E9BB8028799C}"/>
              </a:ext>
            </a:extLst>
          </p:cNvPr>
          <p:cNvSpPr txBox="1">
            <a:spLocks/>
          </p:cNvSpPr>
          <p:nvPr/>
        </p:nvSpPr>
        <p:spPr>
          <a:xfrm>
            <a:off x="5659598" y="1479136"/>
            <a:ext cx="6120679" cy="246941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i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City of Stolen Magic </a:t>
            </a:r>
          </a:p>
          <a:p>
            <a:r>
              <a:rPr lang="en-GB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by Nazneen Ahmed Pathak</a:t>
            </a:r>
          </a:p>
          <a:p>
            <a:endParaRPr lang="en-GB" sz="32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sz="24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Middle Grade</a:t>
            </a:r>
          </a:p>
        </p:txBody>
      </p:sp>
    </p:spTree>
    <p:extLst>
      <p:ext uri="{BB962C8B-B14F-4D97-AF65-F5344CB8AC3E}">
        <p14:creationId xmlns:p14="http://schemas.microsoft.com/office/powerpoint/2010/main" val="280928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452238" y="165158"/>
            <a:ext cx="6615072" cy="6527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But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Chompa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didn’t move, just stared at the piles of paper.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She thought that some had been posters, others the pages of</a:t>
            </a: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spellbooks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ready to be stitched together. ‘This was Ammi’s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work. I can’t just leave it like this.’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Her fingers closed round the pair of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taviz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in her pocket.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The cool touch of the etched silver, made by her mother’s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hands, seemed to awaken her. She snapped her eyes open.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Paper was made from trees, and trees had been alive once.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There were fibres still streaming all around, and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Chompa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could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almost sense the pulsing pain of the dying books within them.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There was energy in the pages, in the fibres dancing in the light.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She could work with energy.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She trained her eyes on one of the shreds, and ran her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fingers through the soft, feathery heaps around her. She</a:t>
            </a: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unwove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the knotted fibres in her mind, focusing on the idea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of healing. She didn’t know if the spell would return the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fibres to paper or tree form, but she had to try.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Paper began to swirl like leaves during monsoon round</a:t>
            </a: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Chompa’s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still form, until she was almost completely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concealed by a greyish-white swarm.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Extract 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30165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Class Reading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Extract Two: Chapter 14 – p.120 - 121</a:t>
            </a:r>
          </a:p>
          <a:p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Challenge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Make up actions to go along with the reading of the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Magpie words and highlight phrases you can use in a diary entry/travel blog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4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452238" y="326740"/>
            <a:ext cx="6615072" cy="5235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 err="1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Leeza</a:t>
            </a: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 stopped her browsing of the paper and watched,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mesmerized.</a:t>
            </a:r>
          </a:p>
          <a:p>
            <a:pPr>
              <a:lnSpc>
                <a:spcPct val="150000"/>
              </a:lnSpc>
            </a:pPr>
            <a:r>
              <a:rPr lang="en-GB" sz="1400" dirty="0" err="1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Chompa</a:t>
            </a: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 brought her hands together.</a:t>
            </a:r>
          </a:p>
          <a:p>
            <a:pPr>
              <a:lnSpc>
                <a:spcPct val="150000"/>
              </a:lnSpc>
            </a:pPr>
            <a:r>
              <a:rPr lang="en-GB" sz="1400" dirty="0" err="1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Leeza’s</a:t>
            </a: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 eyes grew huge in the half-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Light as the pieces of paper looked, actually looked, for their sister selves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– there</a:t>
            </a:r>
            <a:r>
              <a:rPr lang="en-GB" sz="1400" dirty="0">
                <a:latin typeface="Avenir Book" panose="02000503020000020003" pitchFamily="2" charset="0"/>
                <a:ea typeface="Calibri" panose="020F0502020204030204" pitchFamily="34" charset="0"/>
              </a:rPr>
              <a:t> </a:t>
            </a: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was no other way to describe it. They flurried and turned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away from some, and moved towards others, gradually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drawing together in the air in little clouds.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Then </a:t>
            </a:r>
            <a:r>
              <a:rPr lang="en-GB" sz="1400" dirty="0" err="1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Chompa</a:t>
            </a: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 unlaced her fingers, straightened her hands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into flat palms, and laid one on top of the other. The clouds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trembled and unravelled, winding themselves into flat,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almost perfect pieces of paper.</a:t>
            </a:r>
          </a:p>
          <a:p>
            <a:pPr>
              <a:lnSpc>
                <a:spcPct val="150000"/>
              </a:lnSpc>
            </a:pPr>
            <a:r>
              <a:rPr lang="en-GB" sz="1400" dirty="0" err="1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Leeza</a:t>
            </a: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 clapped her hands together and cackled with glee,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making </a:t>
            </a:r>
            <a:r>
              <a:rPr lang="en-GB" sz="1400" dirty="0" err="1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Chompa</a:t>
            </a: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 snap back into focus. Together, they watched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the pages waft gently to the ground, settling themselves into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neat little piles as they did so.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Extract 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30165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Class Reading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Extract Two: Chapter 14 – p.120 - 121</a:t>
            </a:r>
          </a:p>
          <a:p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Challenge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Make up actions to go along with the reading of the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Magpie words and highlight phrases you can use in a diary entry/travel blog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29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576928" y="510022"/>
            <a:ext cx="621328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Avenir Book" panose="02000503020000020003" pitchFamily="2" charset="0"/>
                <a:cs typeface="FUTURA MEDIUM" panose="020B0602020204020303"/>
              </a:rPr>
              <a:t>Character/theme through language</a:t>
            </a:r>
          </a:p>
          <a:p>
            <a:pPr algn="l"/>
            <a:endParaRPr lang="en-GB" sz="16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algn="l"/>
            <a:r>
              <a:rPr lang="en-GB" sz="1600" b="1" u="sng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A) Write a diary entry as if you are </a:t>
            </a:r>
            <a:r>
              <a:rPr lang="en-GB" sz="1600" b="1" u="sng" kern="100" dirty="0" err="1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Chompa</a:t>
            </a:r>
            <a:r>
              <a:rPr lang="en-GB" sz="1600" b="1" u="sng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1600" kern="100" dirty="0">
              <a:effectLst/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Describe your journey</a:t>
            </a: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sensory description to build atmosphere</a:t>
            </a: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Describe the mode of transport and movement</a:t>
            </a: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Describe the weather and nature to build mood</a:t>
            </a: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Include references to </a:t>
            </a:r>
            <a:r>
              <a:rPr lang="en-GB" sz="1600" kern="100" dirty="0" err="1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Chompa’s</a:t>
            </a: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magical powers </a:t>
            </a: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Include details about her relationship with </a:t>
            </a:r>
            <a:r>
              <a:rPr lang="en-GB" sz="1600" kern="100" dirty="0" err="1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Leeza</a:t>
            </a: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Challenge: imagine and explore why </a:t>
            </a:r>
            <a:r>
              <a:rPr lang="en-GB" sz="1600" kern="100" dirty="0" err="1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Chompa</a:t>
            </a: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hates </a:t>
            </a:r>
            <a:r>
              <a:rPr lang="en-GB" sz="1600" kern="100" dirty="0" err="1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Devaynes</a:t>
            </a:r>
            <a:endParaRPr lang="en-GB" sz="1600" kern="100" dirty="0">
              <a:effectLst/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GB" sz="1600" kern="100" dirty="0"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600" b="1" kern="100" dirty="0"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</a:p>
          <a:p>
            <a:pPr algn="ctr"/>
            <a:endParaRPr lang="en-GB" sz="1600" kern="100" dirty="0">
              <a:effectLst/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GB" sz="1600" b="1" u="sng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B) Write a travel blog: </a:t>
            </a:r>
            <a:endParaRPr lang="en-GB" sz="1600" kern="100" dirty="0">
              <a:effectLst/>
              <a:latin typeface="Avenir Book" panose="0200050302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Imagine you are moving through a bazaar or market in another country. You could imagine you are in “Old Dacca Chowk Bazaar” </a:t>
            </a: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Create a headline for your article</a:t>
            </a: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sensory description to build imagery of the scene </a:t>
            </a: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Use dialogue to create aural imagery of the noise</a:t>
            </a: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Describe people in the space</a:t>
            </a: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Describe the weather and nature to build mood </a:t>
            </a:r>
          </a:p>
          <a:p>
            <a:pPr marL="342900" lvl="0" indent="-342900" algn="l">
              <a:buFont typeface="Times New Roman" panose="02020603050405020304" pitchFamily="18" charset="0"/>
              <a:buChar char="-"/>
              <a:tabLst>
                <a:tab pos="457200" algn="l"/>
              </a:tabLst>
            </a:pPr>
            <a:r>
              <a:rPr lang="en-GB" sz="1600" kern="1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Draw an image and caption </a:t>
            </a:r>
          </a:p>
          <a:p>
            <a:r>
              <a:rPr lang="en-GB" sz="1600" dirty="0">
                <a:effectLst/>
                <a:latin typeface="Avenir Book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Challenge: offer advice/top tips to travellers coming to the area</a:t>
            </a:r>
            <a:endParaRPr lang="en-GB" sz="16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Activity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155437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Writing </a:t>
            </a:r>
          </a:p>
          <a:p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venir Book"/>
                <a:cs typeface="Futura Medium"/>
              </a:rPr>
              <a:t>Challenge </a:t>
            </a:r>
          </a:p>
          <a:p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</a:pPr>
            <a:r>
              <a:rPr lang="en-US" sz="2000" dirty="0">
                <a:solidFill>
                  <a:schemeClr val="bg1"/>
                </a:solidFill>
                <a:latin typeface="Avenir Book"/>
                <a:cs typeface="Futura Medium"/>
              </a:rPr>
              <a:t>Can you include instances of other languages you speak or know or have learned from the extract? 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76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576928" y="510022"/>
            <a:ext cx="62132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venir Book" panose="02000503020000020003" pitchFamily="2" charset="0"/>
                <a:cs typeface="FUTURA MEDIUM" panose="020B0602020204020303"/>
              </a:rPr>
              <a:t>Editing</a:t>
            </a:r>
            <a:endParaRPr lang="en-GB" dirty="0">
              <a:latin typeface="Avenir Book" panose="02000503020000020003" pitchFamily="2" charset="0"/>
              <a:cs typeface="Futura Medium" panose="020B0602020204020303"/>
            </a:endParaRPr>
          </a:p>
          <a:p>
            <a:endParaRPr lang="en-GB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b="1" u="sng" dirty="0">
                <a:latin typeface="Avenir Book" panose="02000503020000020003" pitchFamily="2" charset="0"/>
                <a:cs typeface="Futura Medium" panose="020B0602020204020303" pitchFamily="34" charset="-79"/>
              </a:rPr>
              <a:t>Self-reflection checklist: </a:t>
            </a:r>
          </a:p>
          <a:p>
            <a:endParaRPr lang="en-GB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venir Book" panose="02000503020000020003" pitchFamily="2" charset="0"/>
                <a:cs typeface="Futura Medium" panose="020B0602020204020303" pitchFamily="34" charset="-79"/>
              </a:rPr>
              <a:t>Read your work aloud to yourself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venir Book" panose="02000503020000020003" pitchFamily="2" charset="0"/>
                <a:cs typeface="Futura Medium" panose="020B0602020204020303" pitchFamily="34" charset="-79"/>
              </a:rPr>
              <a:t>Reduce number of words and rephrase: can you describe or say what you want with less words?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venir Book" panose="02000503020000020003" pitchFamily="2" charset="0"/>
                <a:cs typeface="Futura Medium" panose="020B0602020204020303" pitchFamily="34" charset="-79"/>
              </a:rPr>
              <a:t>Improve vocabulary: underline words which you want to improve. Use a dictionary or thesaurus to improve your vocabulary choices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venir Book" panose="02000503020000020003" pitchFamily="2" charset="0"/>
                <a:cs typeface="Futura Medium" panose="020B0602020204020303" pitchFamily="34" charset="-79"/>
              </a:rPr>
              <a:t>Add linguistic detail: have you included any words/phrases from another language? Would this help to develop the overall impression of the character you’re trying to create?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venir Book" panose="02000503020000020003" pitchFamily="2" charset="0"/>
                <a:cs typeface="Futura Medium" panose="020B0602020204020303" pitchFamily="34" charset="-79"/>
              </a:rPr>
              <a:t>Improve punctuation: are your sentences varied and accurately punctuated? Check full stops, capital letters, commas and exclamation marks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venir Book" panose="02000503020000020003" pitchFamily="2" charset="0"/>
                <a:cs typeface="Futura Medium" panose="020B0602020204020303" pitchFamily="34" charset="-79"/>
              </a:rPr>
              <a:t>Develop voice: have you included dialogue to help develop character voice?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latin typeface="Avenir Book" panose="02000503020000020003" pitchFamily="2" charset="0"/>
                <a:cs typeface="Futura Medium" panose="020B0602020204020303" pitchFamily="34" charset="-79"/>
              </a:rPr>
              <a:t>Have you started a new paragraph for a new topic, time and/or place? </a:t>
            </a:r>
            <a:r>
              <a:rPr lang="en-GB" dirty="0" err="1">
                <a:latin typeface="Avenir Book" panose="02000503020000020003" pitchFamily="2" charset="0"/>
                <a:cs typeface="Futura Medium" panose="020B0602020204020303" pitchFamily="34" charset="-79"/>
              </a:rPr>
              <a:t>TiPTop</a:t>
            </a:r>
            <a:endParaRPr lang="en-GB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Activity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155437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Editing</a:t>
            </a:r>
          </a:p>
          <a:p>
            <a:endParaRPr lang="en-US" sz="2000" b="1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/>
                <a:cs typeface="Futura Medium"/>
              </a:rPr>
              <a:t>Self-reflection checklist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venir Book"/>
                <a:cs typeface="Futura Medium"/>
              </a:rPr>
              <a:t>Challenge </a:t>
            </a:r>
            <a:endParaRPr lang="en-US" sz="2000" b="1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venir Book"/>
                <a:cs typeface="Futura Medium"/>
              </a:rPr>
              <a:t>Could you use a semi-colon to join independent clauses? </a:t>
            </a:r>
            <a:endParaRPr lang="en-GB" sz="2000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238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576928" y="510022"/>
            <a:ext cx="621328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venir Book" panose="02000503020000020003" pitchFamily="2" charset="0"/>
                <a:cs typeface="FUTURA MEDIUM" panose="020B0602020204020303"/>
              </a:rPr>
              <a:t>Editing</a:t>
            </a:r>
            <a:endParaRPr lang="en-GB" sz="18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GB" sz="18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18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Peer-assessment checklist: </a:t>
            </a:r>
          </a:p>
          <a:p>
            <a:endParaRPr lang="en-GB" sz="18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1800" dirty="0">
                <a:latin typeface="Avenir Book" panose="02000503020000020003" pitchFamily="2" charset="0"/>
                <a:cs typeface="Futura Medium" panose="020B0602020204020303" pitchFamily="34" charset="-79"/>
              </a:rPr>
              <a:t>Read your partner’s work aloud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>
                <a:latin typeface="Avenir Book" panose="02000503020000020003" pitchFamily="2" charset="0"/>
                <a:cs typeface="Futura Medium" panose="020B0602020204020303" pitchFamily="34" charset="-79"/>
              </a:rPr>
              <a:t>Do you think the vocabulary could be improved? Underline words which you think could be changed/improved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>
                <a:latin typeface="Avenir Book" panose="02000503020000020003" pitchFamily="2" charset="0"/>
                <a:cs typeface="Futura Medium" panose="020B0602020204020303" pitchFamily="34" charset="-79"/>
              </a:rPr>
              <a:t>Do you think they could improve punctuation? In the margin make suggestions about how they could use: exclamation marks, speech marks, commas, semi-colons.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>
                <a:latin typeface="Avenir Book" panose="02000503020000020003" pitchFamily="2" charset="0"/>
                <a:cs typeface="Futura Medium" panose="020B0602020204020303" pitchFamily="34" charset="-79"/>
              </a:rPr>
              <a:t>Do you think your partner could develop the structure of their writing? Add // to where you think they could add a paragraph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800" dirty="0">
                <a:latin typeface="Avenir Book" panose="02000503020000020003" pitchFamily="2" charset="0"/>
                <a:cs typeface="Futura Medium" panose="020B0602020204020303" pitchFamily="34" charset="-79"/>
              </a:rPr>
              <a:t>Write a comment about your favourite aspect of their writing. </a:t>
            </a:r>
            <a:r>
              <a:rPr lang="en-GB" sz="1800" i="1" dirty="0">
                <a:latin typeface="Avenir Book" panose="02000503020000020003" pitchFamily="2" charset="0"/>
                <a:cs typeface="Futura Medium" panose="020B0602020204020303" pitchFamily="34" charset="-79"/>
              </a:rPr>
              <a:t>I think this was effective or interesting because… </a:t>
            </a:r>
            <a:endParaRPr lang="en-GB" sz="18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Activity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155437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Editing </a:t>
            </a:r>
          </a:p>
          <a:p>
            <a:endParaRPr lang="en-US" sz="2000" b="1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Peer-assessment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venir Book"/>
                <a:cs typeface="Futura Medium"/>
              </a:rPr>
              <a:t>Challenge</a:t>
            </a:r>
            <a:r>
              <a:rPr lang="en-US" sz="2000" b="1" dirty="0">
                <a:latin typeface="Avenir Book"/>
                <a:cs typeface="Futura Medium"/>
              </a:rPr>
              <a:t> </a:t>
            </a:r>
            <a:endParaRPr lang="en-US" sz="2000" b="1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Avenir Book"/>
                <a:cs typeface="Futura Medium"/>
              </a:rPr>
              <a:t>Can you suggest where they could include a one-line paragraph (a standalone sentence paragraph)?</a:t>
            </a:r>
          </a:p>
          <a:p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002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387688-C34E-454B-8617-2847FCC07A05}"/>
              </a:ext>
            </a:extLst>
          </p:cNvPr>
          <p:cNvSpPr/>
          <p:nvPr/>
        </p:nvSpPr>
        <p:spPr>
          <a:xfrm>
            <a:off x="5576929" y="4589095"/>
            <a:ext cx="64211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  <a:cs typeface="Futura" panose="020B0602020204020303" pitchFamily="34" charset="-79"/>
              </a:rPr>
              <a:t>Challenge</a:t>
            </a: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Imagine and create your own hero/heroine. What is their origin story? What obstacles have they had to overcome or face? Have they had to transform? Describe their nemesis or villain.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576929" y="510022"/>
            <a:ext cx="587202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  <a:cs typeface="FUTURA MEDIUM" panose="020B0602020204020303"/>
              </a:rPr>
              <a:t>Character/Theme Questions</a:t>
            </a:r>
            <a:endParaRPr lang="en-GB" sz="2000" b="1" dirty="0">
              <a:latin typeface="Avenir Book" panose="02000503020000020003" pitchFamily="2" charset="0"/>
              <a:cs typeface="Futura Medium" panose="020B0602020204020303"/>
            </a:endParaRP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What is the most magical shape? Why?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What is the most magical object? Why?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What is the most magical metal? Why?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If you could have a magical superpower, what would it be and why?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What makes a hero/heroine heroic?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Activity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1554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Pre-reading:</a:t>
            </a:r>
          </a:p>
          <a:p>
            <a:endParaRPr lang="en-US" sz="2000" b="1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Class discussion</a:t>
            </a:r>
          </a:p>
          <a:p>
            <a:endParaRPr lang="en-US" sz="2000" b="1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Share your ideas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436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576929" y="510022"/>
            <a:ext cx="5872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  <a:cs typeface="FUTURA MEDIUM" panose="020B0602020204020303"/>
              </a:rPr>
              <a:t>Character/Theme Questions</a:t>
            </a:r>
            <a:endParaRPr lang="en-GB" sz="2000" b="1" dirty="0">
              <a:latin typeface="Avenir Book" panose="02000503020000020003" pitchFamily="2" charset="0"/>
              <a:cs typeface="Futura Medium" panose="020B0602020204020303"/>
            </a:endParaRP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“It is always wrong to tell a lie.” To what extent do you agree with this statement?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Activity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15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Debating</a:t>
            </a:r>
          </a:p>
          <a:p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Class/group debate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4" name="Picture 3" descr="Introducing debate in the Citizenship classroom – Noisy Classroom">
            <a:extLst>
              <a:ext uri="{FF2B5EF4-FFF2-40B4-BE49-F238E27FC236}">
                <a16:creationId xmlns:a16="http://schemas.microsoft.com/office/drawing/2014/main" id="{E191E576-F306-C5C2-38C1-3AB879AF9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39" y="2374889"/>
            <a:ext cx="4089603" cy="3529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170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576928" y="510022"/>
            <a:ext cx="621328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  <a:cs typeface="FUTURA MEDIUM" panose="020B0602020204020303"/>
              </a:rPr>
              <a:t>Character/Theme Questions</a:t>
            </a:r>
            <a:endParaRPr lang="en-GB" sz="2000" b="1" dirty="0">
              <a:latin typeface="Avenir Book" panose="02000503020000020003" pitchFamily="2" charset="0"/>
              <a:cs typeface="Futura Medium" panose="020B0602020204020303"/>
            </a:endParaRP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Why is it important to know where words come from?</a:t>
            </a: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Where do these words come from?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Veranda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Bungalow</a:t>
            </a: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How can you use different languages to explore different stories?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What can you understand about a country’s history from words in the language? </a:t>
            </a: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Challenge: </a:t>
            </a:r>
            <a:r>
              <a:rPr lang="en-GB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How do you think colonialism has shaped the use of language across the world? </a:t>
            </a: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Activity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155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Etymology </a:t>
            </a:r>
          </a:p>
          <a:p>
            <a:endParaRPr lang="en-US" sz="2000" b="1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Class/group debate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6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0AFE3-4FEA-4328-B39F-7AE2D7B29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608" y="1318471"/>
            <a:ext cx="6021324" cy="445888"/>
          </a:xfrm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Trebuchet MS" panose="020B0603020202020204" pitchFamily="34" charset="0"/>
                <a:cs typeface="Futura Medium" panose="020B0602020204020303" pitchFamily="34" charset="-79"/>
              </a:rPr>
              <a:t>Bungalow</a:t>
            </a:r>
            <a:endParaRPr lang="en-US" sz="2000" dirty="0">
              <a:latin typeface="Trebuchet MS" panose="020B0603020202020204" pitchFamily="34" charset="0"/>
              <a:cs typeface="Futura Medium" panose="020B0602020204020303" pitchFamily="34" charset="-79"/>
            </a:endParaRPr>
          </a:p>
          <a:p>
            <a:pPr marL="457200" indent="-457200">
              <a:buAutoNum type="arabicParenR"/>
            </a:pP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indent="-457200">
              <a:buAutoNum type="arabicParenR"/>
            </a:pP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457200" indent="-457200">
              <a:buAutoNum type="arabicParenR"/>
            </a:pP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>
              <a:buNone/>
            </a:pP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6275384" y="398534"/>
            <a:ext cx="58720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Avenir Book" panose="02000503020000020003" pitchFamily="2" charset="0"/>
                <a:cs typeface="Futura" panose="020B0602020204020303" pitchFamily="34" charset="-79"/>
              </a:rPr>
              <a:t>Language and structure questions</a:t>
            </a:r>
            <a:endParaRPr lang="en-GB" sz="2400" b="1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GB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5C0C7C8-CABB-1715-451D-AAB093E0F1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249215"/>
              </p:ext>
            </p:extLst>
          </p:nvPr>
        </p:nvGraphicFramePr>
        <p:xfrm>
          <a:off x="162103" y="670985"/>
          <a:ext cx="5697118" cy="3576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9A2D717-91FE-9F8B-C9C5-B3E82E9E73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111626"/>
              </p:ext>
            </p:extLst>
          </p:nvPr>
        </p:nvGraphicFramePr>
        <p:xfrm>
          <a:off x="6275384" y="1882770"/>
          <a:ext cx="5827548" cy="13836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FEAF9C82-2586-D421-67D5-2528D3F6DA9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643" t="53507" r="75200" b="32467"/>
          <a:stretch/>
        </p:blipFill>
        <p:spPr>
          <a:xfrm>
            <a:off x="9421635" y="4289074"/>
            <a:ext cx="2457586" cy="9619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285C83-387B-EB9A-3773-EE08AAA881A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305" t="53507" r="66786" b="33927"/>
          <a:stretch/>
        </p:blipFill>
        <p:spPr>
          <a:xfrm>
            <a:off x="2700384" y="4339137"/>
            <a:ext cx="3158837" cy="8617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E9EFC7-4AE7-3547-85C0-B7156EFD2F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0495" y="3908251"/>
            <a:ext cx="2619375" cy="174307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4E5D639-89CE-F30A-4362-23655C9A33DC}"/>
              </a:ext>
            </a:extLst>
          </p:cNvPr>
          <p:cNvSpPr txBox="1">
            <a:spLocks/>
          </p:cNvSpPr>
          <p:nvPr/>
        </p:nvSpPr>
        <p:spPr>
          <a:xfrm>
            <a:off x="0" y="398534"/>
            <a:ext cx="6021324" cy="6118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venir Book" panose="02000503020000020003" pitchFamily="2" charset="0"/>
                <a:cs typeface="Futura Medium" panose="020B0602020204020303" pitchFamily="34" charset="-79"/>
              </a:rPr>
              <a:t>Veranda</a:t>
            </a:r>
            <a:r>
              <a:rPr lang="en-US" sz="20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pPr marL="0" indent="0">
              <a:buNone/>
            </a:pP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indent="0">
              <a:buNone/>
            </a:pPr>
            <a:endParaRPr lang="en-US" sz="20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622A7B-B75B-09A0-7024-52AE8CB1B2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103" y="390825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15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576928" y="510022"/>
            <a:ext cx="62132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Avenir Book" panose="02000503020000020003" pitchFamily="2" charset="0"/>
                <a:cs typeface="FUTURA MEDIUM" panose="020B0602020204020303"/>
              </a:rPr>
              <a:t>Language and structure questions</a:t>
            </a: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Why is it important to learn different languages?</a:t>
            </a:r>
          </a:p>
          <a:p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How many languages do you speak? Even if you know a few words, e.g. how to count to ten. </a:t>
            </a:r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GB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Activity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1554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Languages </a:t>
            </a:r>
          </a:p>
          <a:p>
            <a:endParaRPr lang="en-US" sz="2000" b="1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Class discussion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Draw a pie chart with languages you can speak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Share with the 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80464B2-7271-ED4A-E8DD-D423BCFD21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7315184"/>
              </p:ext>
            </p:extLst>
          </p:nvPr>
        </p:nvGraphicFramePr>
        <p:xfrm>
          <a:off x="5946969" y="2779663"/>
          <a:ext cx="5473205" cy="3170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9046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452238" y="326740"/>
            <a:ext cx="6615072" cy="6204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She raised her hand and, for the first time in her life,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hailed a rickshaw. A cyclist slowed and raised his head in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enquiry.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‘Old Dacca Chowk Bazaar’ she said haughtily, with a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deeply satisfyingly rush of grown-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upness.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The breeze blew playfully through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Chompa’s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hair as the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rickshaw wheeled along the wide streets, darting and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weaving between the lumbering horse-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Drawn</a:t>
            </a:r>
            <a:r>
              <a:rPr lang="en-GB" sz="1400" dirty="0"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carriages like a little silver fish.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Leeza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grabbed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Chompa’s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waist tightly as she</a:t>
            </a:r>
            <a:r>
              <a:rPr lang="en-GB" sz="1400" dirty="0"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waved her hand through the air.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‘You should hold the edge of the hood. Any bump and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you’ll go flying into the street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– and how will we explain</a:t>
            </a:r>
            <a:r>
              <a:rPr lang="en-GB" sz="1400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your injuries, huh?’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‘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Chup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-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chup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,</a:t>
            </a:r>
            <a:r>
              <a:rPr lang="en-GB" sz="1400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Leeza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, I’m fine. I won’t fall!’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Chompa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pulled herself up to standing, both hands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reaching up to the sky. The rickshaw-</a:t>
            </a:r>
            <a:r>
              <a:rPr lang="en-GB" sz="1400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wallah</a:t>
            </a:r>
            <a:r>
              <a:rPr lang="en-GB" sz="1400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muttered in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rough, accented Bangla to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Leeza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.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‘He’s agreeing with me</a:t>
            </a:r>
            <a:r>
              <a:rPr lang="en-GB" sz="1400" dirty="0"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– sit down. He thinks you might</a:t>
            </a:r>
            <a:r>
              <a:rPr lang="en-GB" sz="1400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be mad. I know you are.’</a:t>
            </a:r>
            <a:endParaRPr lang="en-GB" sz="16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Extract 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1554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Class Reading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Chapter 13, p108 - 109</a:t>
            </a:r>
          </a:p>
          <a:p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Challenge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Make up actions to go along with the reading of the text.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Magpie words and highlight phrases you can use in a diary entry/travel blog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42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452238" y="326740"/>
            <a:ext cx="6615072" cy="329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Soon the streets started to narrow, and the buildings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became disordered, tumbling structures of tiles, brick,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aluminium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– anything that was spare, cheap and would</a:t>
            </a:r>
            <a:r>
              <a:rPr lang="en-GB" sz="1400" dirty="0"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hold off heavy monsoon rains. And people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– suddenly there</a:t>
            </a:r>
            <a:r>
              <a:rPr lang="en-GB" sz="1400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were people everywhere. It didn’t seem possible, but the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noise seemed to grow louder as they approached a slightly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more uniform set of buildings packed into a tight grid. The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rickshaw slowed to a stop.</a:t>
            </a:r>
            <a:r>
              <a:rPr lang="en-GB" sz="1400" dirty="0"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Chompa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jumped out and paid the driver. Her nerves</a:t>
            </a:r>
            <a:r>
              <a:rPr lang="en-GB" sz="1400" dirty="0">
                <a:latin typeface="Avenir Book" panose="02000503020000020003" pitchFamily="2" charset="0"/>
                <a:ea typeface="Times New Roman" panose="02020603050405020304" pitchFamily="18" charset="0"/>
              </a:rPr>
              <a:t> 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thrilled with excitement.</a:t>
            </a:r>
            <a:endParaRPr lang="en-GB" sz="1400" dirty="0">
              <a:effectLst/>
              <a:latin typeface="Avenir Book" panose="02000503020000020003" pitchFamily="2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Extract 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15543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Class Reading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Chapter 13, p108 - 109</a:t>
            </a:r>
          </a:p>
          <a:p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Challenge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Make up actions to go along with the reading of the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Magpie words and highlight phrases you can use in a diary entry/travel blog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942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09946B-900C-4B27-A848-7564D7A29BEA}"/>
              </a:ext>
            </a:extLst>
          </p:cNvPr>
          <p:cNvSpPr/>
          <p:nvPr/>
        </p:nvSpPr>
        <p:spPr>
          <a:xfrm>
            <a:off x="5452238" y="326740"/>
            <a:ext cx="6615072" cy="5881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 ‘I should have stayed with her . . . I shouldn’t have let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anything stop me . . .’ she whispered.</a:t>
            </a: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Leeza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patted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Chompa’s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shoulder. ‘Let’s have a look around.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Maybe we’ll find that message.’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The girls picked their way carefully through the chaos in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the hut. There was torn, shredded paper everywhere, fibres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even floating in the air, making them cough. The floor was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carpeted with the empty covers of books that had had their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pages brutally ripped from them, and little metal cubes with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digits and characters on them were scattered everywhere.</a:t>
            </a: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Leeza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gathered up heaps of paper, sorting them into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colours.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Chompa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tried to piece bits together. But the paper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had been shredded and crushed, and there was so much of it,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it was impossible.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Chompa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 felt tired and lost in the face of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some huge, violent danger that just kept taking things away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from her, for no reason she could fathom.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Devaynes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‘There’s nothing here,’ said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Leeza</a:t>
            </a: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, tugging at </a:t>
            </a:r>
            <a:r>
              <a:rPr lang="en-GB" sz="1400" dirty="0" err="1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Chompa’s</a:t>
            </a:r>
            <a:endParaRPr lang="en-GB" sz="1400" dirty="0">
              <a:solidFill>
                <a:srgbClr val="000000"/>
              </a:solidFill>
              <a:effectLst/>
              <a:latin typeface="Avenir Book" panose="02000503020000020003" pitchFamily="2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effectLst/>
                <a:latin typeface="Avenir Book" panose="02000503020000020003" pitchFamily="2" charset="0"/>
                <a:ea typeface="Times New Roman" panose="02020603050405020304" pitchFamily="18" charset="0"/>
              </a:rPr>
              <a:t>arm. ‘Let’s go – it’s not safe.’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6733E-3EE4-4BAD-71D0-A5779B22DFED}"/>
              </a:ext>
            </a:extLst>
          </p:cNvPr>
          <p:cNvSpPr txBox="1"/>
          <p:nvPr/>
        </p:nvSpPr>
        <p:spPr>
          <a:xfrm>
            <a:off x="644419" y="692696"/>
            <a:ext cx="38755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  <a:latin typeface="Avenir Black" panose="02000503020000020003" pitchFamily="2" charset="0"/>
                <a:cs typeface="FUTURA MEDIUM" panose="020B0602020204020303" pitchFamily="34" charset="-79"/>
              </a:rPr>
              <a:t>Extract 2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9E9A3-3368-6DD2-9669-232795E1BD36}"/>
              </a:ext>
            </a:extLst>
          </p:cNvPr>
          <p:cNvSpPr txBox="1"/>
          <p:nvPr/>
        </p:nvSpPr>
        <p:spPr>
          <a:xfrm>
            <a:off x="644419" y="1892627"/>
            <a:ext cx="430165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venir Book" panose="02000503020000020003" pitchFamily="2" charset="0"/>
                <a:cs typeface="Futura Medium" panose="020B0602020204020303" pitchFamily="34" charset="-79"/>
              </a:rPr>
              <a:t>Class Reading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Book" panose="02000503020000020003" pitchFamily="2" charset="0"/>
                <a:cs typeface="Futura Medium" panose="020B0602020204020303" pitchFamily="34" charset="-79"/>
              </a:rPr>
              <a:t>Extract Two: Chapter 14 – p.120 - 121</a:t>
            </a:r>
          </a:p>
          <a:p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Challenge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Make up actions to go along with the reading of the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Magpie words and highlight phrases you can use in a diary entry/travel blog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endParaRPr lang="en-US" sz="2000" b="1" dirty="0">
              <a:solidFill>
                <a:schemeClr val="bg1"/>
              </a:solidFill>
              <a:latin typeface="Avenir Book" panose="02000503020000020003" pitchFamily="2" charset="0"/>
              <a:cs typeface="Futura Medium" panose="020B0602020204020303" pitchFamily="34" charset="-79"/>
            </a:endParaRPr>
          </a:p>
          <a:p>
            <a:r>
              <a:rPr lang="en-GB" sz="2000" dirty="0">
                <a:solidFill>
                  <a:schemeClr val="bg1"/>
                </a:solidFill>
                <a:latin typeface="Avenir Book" panose="02000503020000020003" pitchFamily="2" charset="0"/>
                <a:cs typeface="Futura Medium" panose="020B0602020204020303" pitchFamily="34" charset="-79"/>
              </a:rPr>
              <a:t> </a:t>
            </a: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07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77ED330CC07045939243B62B7CD2FB" ma:contentTypeVersion="13" ma:contentTypeDescription="Create a new document." ma:contentTypeScope="" ma:versionID="ebd4929c8340c4ed17f0725814f98322">
  <xsd:schema xmlns:xsd="http://www.w3.org/2001/XMLSchema" xmlns:xs="http://www.w3.org/2001/XMLSchema" xmlns:p="http://schemas.microsoft.com/office/2006/metadata/properties" xmlns:ns2="74593fc1-6b2b-4388-8359-12566dde2457" xmlns:ns3="f0a693cd-7f60-46fa-b25a-0036cabe508b" targetNamespace="http://schemas.microsoft.com/office/2006/metadata/properties" ma:root="true" ma:fieldsID="137159427f1afeb526ad969e90aea77a" ns2:_="" ns3:_="">
    <xsd:import namespace="74593fc1-6b2b-4388-8359-12566dde2457"/>
    <xsd:import namespace="f0a693cd-7f60-46fa-b25a-0036cabe50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593fc1-6b2b-4388-8359-12566dde24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be78471-77c4-4d6c-a65e-369e8ae554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a693cd-7f60-46fa-b25a-0036cabe50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30e936a-6f0e-4473-9aac-761745c74538}" ma:internalName="TaxCatchAll" ma:showField="CatchAllData" ma:web="f0a693cd-7f60-46fa-b25a-0036cabe50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a693cd-7f60-46fa-b25a-0036cabe508b" xsi:nil="true"/>
    <lcf76f155ced4ddcb4097134ff3c332f xmlns="74593fc1-6b2b-4388-8359-12566dde245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D3F2E4-392B-441E-9AB7-2313A59D33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593fc1-6b2b-4388-8359-12566dde2457"/>
    <ds:schemaRef ds:uri="f0a693cd-7f60-46fa-b25a-0036cabe50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8933893-1190-40F3-8E7C-679F9680D760}">
  <ds:schemaRefs>
    <ds:schemaRef ds:uri="http://purl.org/dc/terms/"/>
    <ds:schemaRef ds:uri="http://schemas.microsoft.com/office/2006/documentManagement/types"/>
    <ds:schemaRef ds:uri="http://www.w3.org/XML/1998/namespace"/>
    <ds:schemaRef ds:uri="1906e1ef-9c15-4d4d-bd23-3e4e1e7902e1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19d7f4c7-3ea1-4f20-9f86-6457a709bee7"/>
    <ds:schemaRef ds:uri="http://schemas.microsoft.com/office/2006/metadata/properties"/>
    <ds:schemaRef ds:uri="http://purl.org/dc/dcmitype/"/>
    <ds:schemaRef ds:uri="f0a693cd-7f60-46fa-b25a-0036cabe508b"/>
    <ds:schemaRef ds:uri="74593fc1-6b2b-4388-8359-12566dde2457"/>
  </ds:schemaRefs>
</ds:datastoreItem>
</file>

<file path=customXml/itemProps3.xml><?xml version="1.0" encoding="utf-8"?>
<ds:datastoreItem xmlns:ds="http://schemas.openxmlformats.org/officeDocument/2006/customXml" ds:itemID="{BC8B61E8-F64D-4576-B7B6-DAD7E41D13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9690</TotalTime>
  <Words>1868</Words>
  <Application>Microsoft Macintosh PowerPoint</Application>
  <PresentationFormat>Widescreen</PresentationFormat>
  <Paragraphs>341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Avenir Black</vt:lpstr>
      <vt:lpstr>Avenir Book</vt:lpstr>
      <vt:lpstr>Calibri</vt:lpstr>
      <vt:lpstr>Calibri Light</vt:lpstr>
      <vt:lpstr>FUTURA MEDIUM</vt:lpstr>
      <vt:lpstr>FUTURA MEDIUM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Ela Turker - Glodowska (HAR)</dc:creator>
  <cp:lastModifiedBy>Nabagereka, Zaahida</cp:lastModifiedBy>
  <cp:revision>157</cp:revision>
  <dcterms:created xsi:type="dcterms:W3CDTF">2021-01-03T12:08:01Z</dcterms:created>
  <dcterms:modified xsi:type="dcterms:W3CDTF">2023-06-28T09:09:15Z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0x010100E2663604C05377468E935E980059697F</vt:lpwstr>
  </property>
  <property fmtid="{D5CDD505-2E9C-101B-9397-08002B2CF9AE}" pid="3" name="MediaServiceImageTags">
    <vt:lpwstr/>
  </property>
</Properties>
</file>